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CS Gordon Serif" charset="1" panose="00000000000000000000"/>
      <p:regular r:id="rId11"/>
    </p:embeddedFont>
    <p:embeddedFont>
      <p:font typeface="Poppins" charset="1" panose="00000500000000000000"/>
      <p:regular r:id="rId12"/>
    </p:embeddedFont>
    <p:embeddedFont>
      <p:font typeface="Poppins Bold" charset="1" panose="00000800000000000000"/>
      <p:regular r:id="rId13"/>
    </p:embeddedFont>
    <p:embeddedFont>
      <p:font typeface="Poppins Italics" charset="1" panose="00000500000000000000"/>
      <p:regular r:id="rId14"/>
    </p:embeddedFont>
    <p:embeddedFont>
      <p:font typeface="Poppins Bold Italics" charset="1" panose="00000800000000000000"/>
      <p:regular r:id="rId15"/>
    </p:embeddedFont>
    <p:embeddedFont>
      <p:font typeface="Poppins Thin" charset="1" panose="00000300000000000000"/>
      <p:regular r:id="rId16"/>
    </p:embeddedFont>
    <p:embeddedFont>
      <p:font typeface="Poppins Thin Italics" charset="1" panose="00000300000000000000"/>
      <p:regular r:id="rId17"/>
    </p:embeddedFont>
    <p:embeddedFont>
      <p:font typeface="Poppins Extra-Light" charset="1" panose="00000300000000000000"/>
      <p:regular r:id="rId18"/>
    </p:embeddedFont>
    <p:embeddedFont>
      <p:font typeface="Poppins Extra-Light Italics" charset="1" panose="00000300000000000000"/>
      <p:regular r:id="rId19"/>
    </p:embeddedFont>
    <p:embeddedFont>
      <p:font typeface="Poppins Light" charset="1" panose="00000400000000000000"/>
      <p:regular r:id="rId20"/>
    </p:embeddedFont>
    <p:embeddedFont>
      <p:font typeface="Poppins Light Italics" charset="1" panose="00000400000000000000"/>
      <p:regular r:id="rId21"/>
    </p:embeddedFont>
    <p:embeddedFont>
      <p:font typeface="Poppins Medium" charset="1" panose="00000600000000000000"/>
      <p:regular r:id="rId22"/>
    </p:embeddedFont>
    <p:embeddedFont>
      <p:font typeface="Poppins Medium Italics" charset="1" panose="00000600000000000000"/>
      <p:regular r:id="rId23"/>
    </p:embeddedFont>
    <p:embeddedFont>
      <p:font typeface="Poppins Semi-Bold" charset="1" panose="00000700000000000000"/>
      <p:regular r:id="rId24"/>
    </p:embeddedFont>
    <p:embeddedFont>
      <p:font typeface="Poppins Semi-Bold Italics" charset="1" panose="00000700000000000000"/>
      <p:regular r:id="rId25"/>
    </p:embeddedFont>
    <p:embeddedFont>
      <p:font typeface="Poppins Ultra-Bold" charset="1" panose="00000900000000000000"/>
      <p:regular r:id="rId26"/>
    </p:embeddedFont>
    <p:embeddedFont>
      <p:font typeface="Poppins Ultra-Bold Italics" charset="1" panose="00000900000000000000"/>
      <p:regular r:id="rId27"/>
    </p:embeddedFont>
    <p:embeddedFont>
      <p:font typeface="Poppins Heavy" charset="1" panose="00000A00000000000000"/>
      <p:regular r:id="rId28"/>
    </p:embeddedFont>
    <p:embeddedFont>
      <p:font typeface="Poppins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media/image4.jpe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7744" y="-283567"/>
            <a:ext cx="18663487" cy="1061453"/>
            <a:chOff x="0" y="0"/>
            <a:chExt cx="4915486" cy="2795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5486" cy="279560"/>
            </a:xfrm>
            <a:custGeom>
              <a:avLst/>
              <a:gdLst/>
              <a:ahLst/>
              <a:cxnLst/>
              <a:rect r="r" b="b" t="t" l="l"/>
              <a:pathLst>
                <a:path h="279560" w="4915486">
                  <a:moveTo>
                    <a:pt x="0" y="0"/>
                  </a:moveTo>
                  <a:lnTo>
                    <a:pt x="4915486" y="0"/>
                  </a:lnTo>
                  <a:lnTo>
                    <a:pt x="4915486" y="279560"/>
                  </a:lnTo>
                  <a:lnTo>
                    <a:pt x="0" y="279560"/>
                  </a:lnTo>
                  <a:close/>
                </a:path>
              </a:pathLst>
            </a:custGeom>
            <a:solidFill>
              <a:srgbClr val="4E6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915486" cy="3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053230" y="247159"/>
            <a:ext cx="297045" cy="29704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507742" y="247159"/>
            <a:ext cx="297045" cy="29704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962255" y="247159"/>
            <a:ext cx="297045" cy="29704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75975" y="7827332"/>
            <a:ext cx="614993" cy="61499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99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7358935" y="9357935"/>
            <a:ext cx="575139" cy="57513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4D69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98137" y="1413893"/>
            <a:ext cx="385661" cy="385661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10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0299508" y="2259018"/>
            <a:ext cx="6399839" cy="6399839"/>
          </a:xfrm>
          <a:custGeom>
            <a:avLst/>
            <a:gdLst/>
            <a:ahLst/>
            <a:cxnLst/>
            <a:rect r="r" b="b" t="t" l="l"/>
            <a:pathLst>
              <a:path h="6399839" w="6399839">
                <a:moveTo>
                  <a:pt x="0" y="0"/>
                </a:moveTo>
                <a:lnTo>
                  <a:pt x="6399839" y="0"/>
                </a:lnTo>
                <a:lnTo>
                  <a:pt x="6399839" y="6399839"/>
                </a:lnTo>
                <a:lnTo>
                  <a:pt x="0" y="6399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261" t="0" r="-13261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883471" y="2323429"/>
            <a:ext cx="8568025" cy="1917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21"/>
              </a:lnSpc>
              <a:spcBef>
                <a:spcPct val="0"/>
              </a:spcBef>
            </a:pPr>
            <a:r>
              <a:rPr lang="en-US" sz="5515">
                <a:solidFill>
                  <a:srgbClr val="4E6AFF"/>
                </a:solidFill>
                <a:latin typeface="Archivo Black Bold"/>
              </a:rPr>
              <a:t>E-COMMERCE WEBSITE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58156" y="4397416"/>
            <a:ext cx="8418656" cy="700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59"/>
              </a:lnSpc>
              <a:spcBef>
                <a:spcPct val="0"/>
              </a:spcBef>
            </a:pPr>
            <a:r>
              <a:rPr lang="en-US" sz="3900" spc="2792">
                <a:solidFill>
                  <a:srgbClr val="000000"/>
                </a:solidFill>
                <a:latin typeface="Poppins"/>
              </a:rPr>
              <a:t>REGALIAGEMS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12392" y="5317487"/>
            <a:ext cx="8115300" cy="3341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Poppins Light Italics"/>
              </a:rPr>
              <a:t>The epitome of luxury in jewelry.</a:t>
            </a:r>
          </a:p>
          <a:p>
            <a:pPr algn="just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Poppins Light Italics"/>
              </a:rPr>
              <a:t>Explore the exquisite "Regal Collection" featuring handcrafted rings, earrings, pendants, solitaires, and jewelry watches.</a:t>
            </a:r>
          </a:p>
          <a:p>
            <a:pPr algn="just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Poppins Light Italics"/>
              </a:rPr>
              <a:t>Seamless dropshipping experience for a touch of regality.</a:t>
            </a:r>
          </a:p>
          <a:p>
            <a:pPr algn="just">
              <a:lnSpc>
                <a:spcPts val="3779"/>
              </a:lnSpc>
              <a:spcBef>
                <a:spcPct val="0"/>
              </a:spcBef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028700" y="8890000"/>
            <a:ext cx="16617804" cy="91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 spc="132">
                <a:solidFill>
                  <a:srgbClr val="000000"/>
                </a:solidFill>
                <a:latin typeface="Poppins Bold"/>
              </a:rPr>
              <a:t>Presentated By:-</a:t>
            </a:r>
            <a:r>
              <a:rPr lang="en-US" sz="2599" spc="132">
                <a:solidFill>
                  <a:srgbClr val="000000"/>
                </a:solidFill>
                <a:latin typeface="Poppins Light"/>
              </a:rPr>
              <a:t> Divyansh Gupta(22CS3025) </a:t>
            </a:r>
          </a:p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599" spc="132">
                <a:solidFill>
                  <a:srgbClr val="000000"/>
                </a:solidFill>
                <a:latin typeface="Poppins Light"/>
              </a:rPr>
              <a:t>                              Duggempudi Chaitanya Sai (22CS3026)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16201752" y="1799554"/>
            <a:ext cx="995191" cy="995191"/>
          </a:xfrm>
          <a:custGeom>
            <a:avLst/>
            <a:gdLst/>
            <a:ahLst/>
            <a:cxnLst/>
            <a:rect r="r" b="b" t="t" l="l"/>
            <a:pathLst>
              <a:path h="995191" w="995191">
                <a:moveTo>
                  <a:pt x="0" y="0"/>
                </a:moveTo>
                <a:lnTo>
                  <a:pt x="995191" y="0"/>
                </a:lnTo>
                <a:lnTo>
                  <a:pt x="995191" y="995191"/>
                </a:lnTo>
                <a:lnTo>
                  <a:pt x="0" y="9951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7744" y="-283567"/>
            <a:ext cx="18663487" cy="1061453"/>
            <a:chOff x="0" y="0"/>
            <a:chExt cx="4915486" cy="2795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5486" cy="279560"/>
            </a:xfrm>
            <a:custGeom>
              <a:avLst/>
              <a:gdLst/>
              <a:ahLst/>
              <a:cxnLst/>
              <a:rect r="r" b="b" t="t" l="l"/>
              <a:pathLst>
                <a:path h="279560" w="4915486">
                  <a:moveTo>
                    <a:pt x="0" y="0"/>
                  </a:moveTo>
                  <a:lnTo>
                    <a:pt x="4915486" y="0"/>
                  </a:lnTo>
                  <a:lnTo>
                    <a:pt x="4915486" y="279560"/>
                  </a:lnTo>
                  <a:lnTo>
                    <a:pt x="0" y="279560"/>
                  </a:lnTo>
                  <a:close/>
                </a:path>
              </a:pathLst>
            </a:custGeom>
            <a:solidFill>
              <a:srgbClr val="4E6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915486" cy="3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053230" y="247159"/>
            <a:ext cx="297045" cy="29704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507742" y="247159"/>
            <a:ext cx="297045" cy="29704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962255" y="247159"/>
            <a:ext cx="297045" cy="29704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47716" y="3171503"/>
            <a:ext cx="3985795" cy="5924015"/>
            <a:chOff x="0" y="0"/>
            <a:chExt cx="1049757" cy="156023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49757" cy="1560234"/>
            </a:xfrm>
            <a:custGeom>
              <a:avLst/>
              <a:gdLst/>
              <a:ahLst/>
              <a:cxnLst/>
              <a:rect r="r" b="b" t="t" l="l"/>
              <a:pathLst>
                <a:path h="1560234" w="1049757">
                  <a:moveTo>
                    <a:pt x="0" y="0"/>
                  </a:moveTo>
                  <a:lnTo>
                    <a:pt x="1049757" y="0"/>
                  </a:lnTo>
                  <a:lnTo>
                    <a:pt x="1049757" y="1560234"/>
                  </a:lnTo>
                  <a:lnTo>
                    <a:pt x="0" y="156023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A10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1049757" cy="1617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003033" y="3171503"/>
            <a:ext cx="4147804" cy="5924015"/>
            <a:chOff x="0" y="0"/>
            <a:chExt cx="1092426" cy="156023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92426" cy="1560234"/>
            </a:xfrm>
            <a:custGeom>
              <a:avLst/>
              <a:gdLst/>
              <a:ahLst/>
              <a:cxnLst/>
              <a:rect r="r" b="b" t="t" l="l"/>
              <a:pathLst>
                <a:path h="1560234" w="1092426">
                  <a:moveTo>
                    <a:pt x="0" y="0"/>
                  </a:moveTo>
                  <a:lnTo>
                    <a:pt x="1092426" y="0"/>
                  </a:lnTo>
                  <a:lnTo>
                    <a:pt x="1092426" y="1560234"/>
                  </a:lnTo>
                  <a:lnTo>
                    <a:pt x="0" y="156023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4E6AFF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1092426" cy="1617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918877" y="3171503"/>
            <a:ext cx="4024501" cy="5924015"/>
            <a:chOff x="0" y="0"/>
            <a:chExt cx="1059951" cy="156023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59951" cy="1560234"/>
            </a:xfrm>
            <a:custGeom>
              <a:avLst/>
              <a:gdLst/>
              <a:ahLst/>
              <a:cxnLst/>
              <a:rect r="r" b="b" t="t" l="l"/>
              <a:pathLst>
                <a:path h="1560234" w="1059951">
                  <a:moveTo>
                    <a:pt x="0" y="0"/>
                  </a:moveTo>
                  <a:lnTo>
                    <a:pt x="1059951" y="0"/>
                  </a:lnTo>
                  <a:lnTo>
                    <a:pt x="1059951" y="1560234"/>
                  </a:lnTo>
                  <a:lnTo>
                    <a:pt x="0" y="156023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4D69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1059951" cy="1617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211315" y="3369289"/>
            <a:ext cx="1774211" cy="1774211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10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189829" y="3369289"/>
            <a:ext cx="1774211" cy="1774211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E6AF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2044022" y="3369289"/>
            <a:ext cx="1774211" cy="1774211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4D69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7071853" y="2348909"/>
            <a:ext cx="395796" cy="395796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99F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6879385" y="7933842"/>
            <a:ext cx="605029" cy="605029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4D69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9797530" y="2546807"/>
            <a:ext cx="395796" cy="395796"/>
            <a:chOff x="0" y="0"/>
            <a:chExt cx="812800" cy="8128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E6AFF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5523654" y="8038459"/>
            <a:ext cx="395796" cy="395796"/>
            <a:chOff x="0" y="0"/>
            <a:chExt cx="812800" cy="81280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100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4" id="44"/>
          <p:cNvSpPr txBox="true"/>
          <p:nvPr/>
        </p:nvSpPr>
        <p:spPr>
          <a:xfrm rot="0">
            <a:off x="1247716" y="1895176"/>
            <a:ext cx="8549814" cy="876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9"/>
              </a:lnSpc>
              <a:spcBef>
                <a:spcPct val="0"/>
              </a:spcBef>
            </a:pPr>
            <a:r>
              <a:rPr lang="en-US" sz="7499">
                <a:solidFill>
                  <a:srgbClr val="4E6AFF"/>
                </a:solidFill>
                <a:latin typeface="Archivo Black Bold"/>
              </a:rPr>
              <a:t>TECH &amp; DESIGN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2455455" y="4058274"/>
            <a:ext cx="1338930" cy="653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80"/>
              </a:lnSpc>
            </a:pPr>
            <a:r>
              <a:rPr lang="en-US" sz="6000">
                <a:solidFill>
                  <a:srgbClr val="FFFFFF"/>
                </a:solidFill>
                <a:latin typeface="Archivo Black Bold"/>
              </a:rPr>
              <a:t>01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7407470" y="4058274"/>
            <a:ext cx="1338930" cy="653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80"/>
              </a:lnSpc>
            </a:pPr>
            <a:r>
              <a:rPr lang="en-US" sz="6000">
                <a:solidFill>
                  <a:srgbClr val="FFFFFF"/>
                </a:solidFill>
                <a:latin typeface="Archivo Black Bold"/>
              </a:rPr>
              <a:t>02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2322537" y="4058274"/>
            <a:ext cx="1338930" cy="653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80"/>
              </a:lnSpc>
            </a:pPr>
            <a:r>
              <a:rPr lang="en-US" sz="6000">
                <a:solidFill>
                  <a:srgbClr val="FFFFFF"/>
                </a:solidFill>
                <a:latin typeface="Archivo Black Bold"/>
              </a:rPr>
              <a:t>03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595036" y="5481472"/>
            <a:ext cx="3006768" cy="3357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 Light Italics"/>
              </a:rPr>
              <a:t>HTML, CSS, JavaScript for a responsive interface.</a:t>
            </a: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 Light Italics"/>
              </a:rPr>
              <a:t>Minimalist design for simplicity.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49" id="49"/>
          <p:cNvSpPr txBox="true"/>
          <p:nvPr/>
        </p:nvSpPr>
        <p:spPr>
          <a:xfrm rot="0">
            <a:off x="6205200" y="5481472"/>
            <a:ext cx="3578471" cy="3776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 Light Italics"/>
              </a:rPr>
              <a:t>Backend: Utilizing Node.js and Express for robust server-side operations.</a:t>
            </a: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 Light Italics"/>
              </a:rPr>
              <a:t>Database: MySQL for efficient and organized data management.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50" id="50"/>
          <p:cNvSpPr txBox="true"/>
          <p:nvPr/>
        </p:nvSpPr>
        <p:spPr>
          <a:xfrm rot="0">
            <a:off x="11122387" y="5481472"/>
            <a:ext cx="3006768" cy="1681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Poppins Light Italics"/>
              </a:rPr>
              <a:t>Payment Gateway: Secure transactions powered by Stripe.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7744" y="-283567"/>
            <a:ext cx="18663487" cy="1061453"/>
            <a:chOff x="0" y="0"/>
            <a:chExt cx="4915486" cy="2795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5486" cy="279560"/>
            </a:xfrm>
            <a:custGeom>
              <a:avLst/>
              <a:gdLst/>
              <a:ahLst/>
              <a:cxnLst/>
              <a:rect r="r" b="b" t="t" l="l"/>
              <a:pathLst>
                <a:path h="279560" w="4915486">
                  <a:moveTo>
                    <a:pt x="0" y="0"/>
                  </a:moveTo>
                  <a:lnTo>
                    <a:pt x="4915486" y="0"/>
                  </a:lnTo>
                  <a:lnTo>
                    <a:pt x="4915486" y="279560"/>
                  </a:lnTo>
                  <a:lnTo>
                    <a:pt x="0" y="279560"/>
                  </a:lnTo>
                  <a:close/>
                </a:path>
              </a:pathLst>
            </a:custGeom>
            <a:solidFill>
              <a:srgbClr val="4E6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915486" cy="3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053230" y="247159"/>
            <a:ext cx="297045" cy="29704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507742" y="247159"/>
            <a:ext cx="297045" cy="29704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962255" y="247159"/>
            <a:ext cx="297045" cy="29704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1903308"/>
            <a:ext cx="5108530" cy="6934656"/>
          </a:xfrm>
          <a:custGeom>
            <a:avLst/>
            <a:gdLst/>
            <a:ahLst/>
            <a:cxnLst/>
            <a:rect r="r" b="b" t="t" l="l"/>
            <a:pathLst>
              <a:path h="6934656" w="5108530">
                <a:moveTo>
                  <a:pt x="0" y="0"/>
                </a:moveTo>
                <a:lnTo>
                  <a:pt x="5108530" y="0"/>
                </a:lnTo>
                <a:lnTo>
                  <a:pt x="5108530" y="6934656"/>
                </a:lnTo>
                <a:lnTo>
                  <a:pt x="0" y="69346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028700" y="1903308"/>
            <a:ext cx="5108530" cy="322076"/>
            <a:chOff x="0" y="0"/>
            <a:chExt cx="1487767" cy="9379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87767" cy="93799"/>
            </a:xfrm>
            <a:custGeom>
              <a:avLst/>
              <a:gdLst/>
              <a:ahLst/>
              <a:cxnLst/>
              <a:rect r="r" b="b" t="t" l="l"/>
              <a:pathLst>
                <a:path h="93799" w="1487767">
                  <a:moveTo>
                    <a:pt x="0" y="0"/>
                  </a:moveTo>
                  <a:lnTo>
                    <a:pt x="1487767" y="0"/>
                  </a:lnTo>
                  <a:lnTo>
                    <a:pt x="1487767" y="93799"/>
                  </a:lnTo>
                  <a:lnTo>
                    <a:pt x="0" y="93799"/>
                  </a:lnTo>
                  <a:close/>
                </a:path>
              </a:pathLst>
            </a:custGeom>
            <a:solidFill>
              <a:srgbClr val="00C99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487767" cy="1509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6680948" y="2127680"/>
            <a:ext cx="10926294" cy="132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20"/>
              </a:lnSpc>
              <a:spcBef>
                <a:spcPct val="0"/>
              </a:spcBef>
            </a:pPr>
            <a:r>
              <a:rPr lang="en-US" sz="6000">
                <a:solidFill>
                  <a:srgbClr val="4E6AFF"/>
                </a:solidFill>
                <a:latin typeface="Archivo Black Bold"/>
              </a:rPr>
              <a:t>SECURE &amp; EFFICIENT OPERATIONS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994585" y="3972162"/>
            <a:ext cx="8677362" cy="559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Poppins Light Italics"/>
              </a:rPr>
              <a:t>Secure coding practices and SSL encryption.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94585" y="4856577"/>
            <a:ext cx="8677362" cy="1102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Poppins Light Italics"/>
              </a:rPr>
              <a:t>Lightweight database with MySQL and JSON for efficient inventory management.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994585" y="6473200"/>
            <a:ext cx="9207167" cy="1645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Poppins Light Italics"/>
              </a:rPr>
              <a:t>User-friendly navigation with intuitive search options.</a:t>
            </a:r>
          </a:p>
          <a:p>
            <a:pPr algn="just">
              <a:lnSpc>
                <a:spcPts val="4339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6994585" y="7735691"/>
            <a:ext cx="8677362" cy="1102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Poppins Light Italics"/>
              </a:rPr>
              <a:t>Personalized user accounts for order tracking and customization.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7744" y="-283567"/>
            <a:ext cx="18663487" cy="1061453"/>
            <a:chOff x="0" y="0"/>
            <a:chExt cx="4915486" cy="2795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5486" cy="279560"/>
            </a:xfrm>
            <a:custGeom>
              <a:avLst/>
              <a:gdLst/>
              <a:ahLst/>
              <a:cxnLst/>
              <a:rect r="r" b="b" t="t" l="l"/>
              <a:pathLst>
                <a:path h="279560" w="4915486">
                  <a:moveTo>
                    <a:pt x="0" y="0"/>
                  </a:moveTo>
                  <a:lnTo>
                    <a:pt x="4915486" y="0"/>
                  </a:lnTo>
                  <a:lnTo>
                    <a:pt x="4915486" y="279560"/>
                  </a:lnTo>
                  <a:lnTo>
                    <a:pt x="0" y="279560"/>
                  </a:lnTo>
                  <a:close/>
                </a:path>
              </a:pathLst>
            </a:custGeom>
            <a:solidFill>
              <a:srgbClr val="4E6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915486" cy="3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053230" y="247159"/>
            <a:ext cx="297045" cy="29704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507742" y="247159"/>
            <a:ext cx="297045" cy="29704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962255" y="247159"/>
            <a:ext cx="297045" cy="29704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197409" y="1028700"/>
            <a:ext cx="2070061" cy="207006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1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93011" y="7881250"/>
            <a:ext cx="684039" cy="68403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99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7036674" y="5143500"/>
            <a:ext cx="535201" cy="535201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4D6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3923576" y="2657893"/>
            <a:ext cx="16687785" cy="8886246"/>
          </a:xfrm>
          <a:custGeom>
            <a:avLst/>
            <a:gdLst/>
            <a:ahLst/>
            <a:cxnLst/>
            <a:rect r="r" b="b" t="t" l="l"/>
            <a:pathLst>
              <a:path h="8886246" w="16687785">
                <a:moveTo>
                  <a:pt x="0" y="0"/>
                </a:moveTo>
                <a:lnTo>
                  <a:pt x="16687786" y="0"/>
                </a:lnTo>
                <a:lnTo>
                  <a:pt x="16687786" y="8886246"/>
                </a:lnTo>
                <a:lnTo>
                  <a:pt x="0" y="88862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782139" y="2625773"/>
            <a:ext cx="10802540" cy="110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100"/>
              </a:lnSpc>
              <a:spcBef>
                <a:spcPct val="0"/>
              </a:spcBef>
            </a:pPr>
            <a:r>
              <a:rPr lang="en-US" sz="5000">
                <a:solidFill>
                  <a:srgbClr val="4E6AFF"/>
                </a:solidFill>
                <a:latin typeface="Archivo Black Bold"/>
              </a:rPr>
              <a:t>SEAMLESS DROPSHIPPING, STREAMLINED EXPERIENCE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4312551"/>
            <a:ext cx="4468887" cy="3357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 Light Italics"/>
              </a:rPr>
              <a:t>Dropshipping integration for automatic order fulfillment.</a:t>
            </a: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 Light Italics"/>
              </a:rPr>
              <a:t>Emphasizing simplicity, elegance, and inviting users to explore RegaliaGems.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6183409" y="4312551"/>
            <a:ext cx="4083684" cy="3357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Poppins Light Italics"/>
              </a:rPr>
              <a:t>The "Regal Collection" - a curated selection of handcrafted rings, earrings, pendants, solitaires, and jewelry watches, blending tradition with modern sophistication.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53174" y="8347713"/>
            <a:ext cx="9350029" cy="910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61"/>
              </a:lnSpc>
            </a:pPr>
            <a:r>
              <a:rPr lang="en-US" sz="7401">
                <a:solidFill>
                  <a:srgbClr val="4E6AFF"/>
                </a:solidFill>
                <a:latin typeface="CS Gordon Serif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DAF6oIr4EGU</dc:identifier>
  <dcterms:modified xsi:type="dcterms:W3CDTF">2011-08-01T06:04:30Z</dcterms:modified>
  <cp:revision>1</cp:revision>
  <dc:title>Website</dc:title>
</cp:coreProperties>
</file>

<file path=docProps/thumbnail.jpeg>
</file>